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6.xml" ContentType="application/vnd.openxmlformats-officedocument.presentationml.tags+xml"/>
  <Override PartName="/ppt/notesSlides/notesSlide7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23"/>
  </p:notesMasterIdLst>
  <p:sldIdLst>
    <p:sldId id="2076138313" r:id="rId7"/>
    <p:sldId id="2076138308" r:id="rId8"/>
    <p:sldId id="2076138314" r:id="rId9"/>
    <p:sldId id="2076138315" r:id="rId10"/>
    <p:sldId id="2076138316" r:id="rId11"/>
    <p:sldId id="2076138317" r:id="rId12"/>
    <p:sldId id="2076138318" r:id="rId13"/>
    <p:sldId id="2076138319" r:id="rId14"/>
    <p:sldId id="2076138320" r:id="rId15"/>
    <p:sldId id="2076138321" r:id="rId16"/>
    <p:sldId id="2076138322" r:id="rId17"/>
    <p:sldId id="2076138323" r:id="rId18"/>
    <p:sldId id="2076138324" r:id="rId19"/>
    <p:sldId id="2076138325" r:id="rId20"/>
    <p:sldId id="2076138326" r:id="rId21"/>
    <p:sldId id="2076138327" r:id="rId22"/>
    <p:sldId id="2076138328" r:id="rId23"/>
    <p:sldId id="2076138329" r:id="rId24"/>
    <p:sldId id="2076138330" r:id="rId25"/>
    <p:sldId id="2076138331" r:id="rId26"/>
    <p:sldId id="2076138332" r:id="rId27"/>
    <p:sldId id="2076138333" r:id="rId28"/>
    <p:sldId id="2076138334" r:id="rId29"/>
    <p:sldId id="2076138335" r:id="rId30"/>
    <p:sldId id="2076138336" r:id="rId31"/>
    <p:sldId id="2076138337" r:id="rId32"/>
    <p:sldId id="2076138338" r:id="rId33"/>
    <p:sldId id="2076138339" r:id="rId34"/>
    <p:sldId id="2076138340" r:id="rId35"/>
    <p:sldId id="2076138341" r:id="rId36"/>
    <p:sldId id="2076138342" r:id="rId37"/>
    <p:sldId id="2076138343" r:id="rId38"/>
    <p:sldId id="2076138344" r:id="rId39"/>
    <p:sldId id="2076138345" r:id="rId40"/>
    <p:sldId id="2076138346" r:id="rId41"/>
    <p:sldId id="2076138347" r:id="rId42"/>
    <p:sldId id="2076138348" r:id="rId43"/>
    <p:sldId id="2076138312" r:id="rId44"/>
    <p:sldId id="2076138298" r:id="rId45"/>
    <p:sldId id="2076138299" r:id="rId46"/>
    <p:sldId id="2076138310" r:id="rId47"/>
    <p:sldId id="2076138349" r:id="rId48"/>
    <p:sldId id="2076138350" r:id="rId49"/>
    <p:sldId id="2076138351" r:id="rId50"/>
    <p:sldId id="2076138352" r:id="rId51"/>
    <p:sldId id="2076138353" r:id="rId52"/>
    <p:sldId id="2076138354" r:id="rId53"/>
    <p:sldId id="2076138355" r:id="rId54"/>
    <p:sldId id="2076138356" r:id="rId55"/>
    <p:sldId id="2076138357" r:id="rId56"/>
    <p:sldId id="2076138358" r:id="rId57"/>
    <p:sldId id="2076138359" r:id="rId58"/>
    <p:sldId id="2076138360" r:id="rId59"/>
    <p:sldId id="2076138361" r:id="rId60"/>
    <p:sldId id="2076138362" r:id="rId61"/>
    <p:sldId id="2076138363" r:id="rId62"/>
    <p:sldId id="2076138364" r:id="rId63"/>
    <p:sldId id="2076138365" r:id="rId64"/>
    <p:sldId id="2076138366" r:id="rId65"/>
    <p:sldId id="2076138367" r:id="rId66"/>
    <p:sldId id="2076138368" r:id="rId67"/>
    <p:sldId id="2076138369" r:id="rId68"/>
    <p:sldId id="2076138370" r:id="rId69"/>
    <p:sldId id="2076138371" r:id="rId70"/>
    <p:sldId id="2076138372" r:id="rId71"/>
    <p:sldId id="2076138373" r:id="rId72"/>
    <p:sldId id="2076138307" r:id="rId73"/>
    <p:sldId id="2076138301" r:id="rId74"/>
    <p:sldId id="2076138309" r:id="rId75"/>
    <p:sldId id="2076138311" r:id="rId76"/>
    <p:sldId id="2076138374" r:id="rId77"/>
    <p:sldId id="2076138375" r:id="rId78"/>
    <p:sldId id="2076138376" r:id="rId79"/>
    <p:sldId id="2076138377" r:id="rId80"/>
    <p:sldId id="2076138378" r:id="rId81"/>
    <p:sldId id="2076138379" r:id="rId82"/>
    <p:sldId id="2076138380" r:id="rId83"/>
    <p:sldId id="2076138381" r:id="rId84"/>
    <p:sldId id="2076138382" r:id="rId85"/>
    <p:sldId id="2076138383" r:id="rId86"/>
    <p:sldId id="2076138384" r:id="rId87"/>
    <p:sldId id="2076138385" r:id="rId88"/>
    <p:sldId id="2076138386" r:id="rId89"/>
    <p:sldId id="2076138387" r:id="rId90"/>
    <p:sldId id="2076138388" r:id="rId91"/>
    <p:sldId id="2076138389" r:id="rId92"/>
    <p:sldId id="2076138390" r:id="rId93"/>
    <p:sldId id="2076138391" r:id="rId94"/>
    <p:sldId id="2076138392" r:id="rId95"/>
    <p:sldId id="2076138393" r:id="rId96"/>
    <p:sldId id="2076138394" r:id="rId97"/>
    <p:sldId id="2076138395" r:id="rId98"/>
    <p:sldId id="2076138396" r:id="rId99"/>
    <p:sldId id="2076138397" r:id="rId100"/>
    <p:sldId id="2076138398" r:id="rId101"/>
    <p:sldId id="2076138399" r:id="rId102"/>
    <p:sldId id="2076138400" r:id="rId103"/>
    <p:sldId id="2076138401" r:id="rId104"/>
    <p:sldId id="2076138402" r:id="rId105"/>
    <p:sldId id="2076138403" r:id="rId106"/>
    <p:sldId id="2076138404" r:id="rId107"/>
    <p:sldId id="2076138405" r:id="rId108"/>
    <p:sldId id="2076138406" r:id="rId109"/>
    <p:sldId id="2076138407" r:id="rId110"/>
    <p:sldId id="2076138408" r:id="rId111"/>
    <p:sldId id="2076138409" r:id="rId112"/>
    <p:sldId id="2076138410" r:id="rId113"/>
    <p:sldId id="2076138411" r:id="rId114"/>
    <p:sldId id="2076138412" r:id="rId115"/>
    <p:sldId id="2076138413" r:id="rId116"/>
    <p:sldId id="2076138414" r:id="rId117"/>
    <p:sldId id="2076138415" r:id="rId118"/>
    <p:sldId id="2076138303" r:id="rId119"/>
    <p:sldId id="2076138304" r:id="rId120"/>
    <p:sldId id="2076138305" r:id="rId121"/>
    <p:sldId id="2076138241"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314"/>
            <p14:sldId id="2076138315"/>
            <p14:sldId id="207613831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345"/>
            <p14:sldId id="2076138346"/>
            <p14:sldId id="2076138347"/>
            <p14:sldId id="2076138348"/>
            <p14:sldId id="2076138312"/>
            <p14:sldId id="2076138298"/>
            <p14:sldId id="2076138299"/>
            <p14:sldId id="2076138310"/>
            <p14:sldId id="2076138349"/>
            <p14:sldId id="2076138350"/>
            <p14:sldId id="2076138351"/>
            <p14:sldId id="2076138352"/>
            <p14:sldId id="2076138353"/>
            <p14:sldId id="2076138354"/>
            <p14:sldId id="2076138355"/>
            <p14:sldId id="2076138356"/>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076138370"/>
            <p14:sldId id="2076138371"/>
            <p14:sldId id="2076138372"/>
            <p14:sldId id="2076138373"/>
            <p14:sldId id="2076138307"/>
            <p14:sldId id="2076138301"/>
            <p14:sldId id="2076138309"/>
            <p14:sldId id="2076138311"/>
            <p14:sldId id="2076138374"/>
            <p14:sldId id="2076138375"/>
            <p14:sldId id="2076138376"/>
            <p14:sldId id="2076138377"/>
            <p14:sldId id="2076138378"/>
            <p14:sldId id="2076138379"/>
            <p14:sldId id="2076138380"/>
            <p14:sldId id="2076138381"/>
            <p14:sldId id="2076138382"/>
            <p14:sldId id="2076138383"/>
            <p14:sldId id="2076138384"/>
            <p14:sldId id="2076138385"/>
            <p14:sldId id="2076138386"/>
            <p14:sldId id="2076138387"/>
            <p14:sldId id="2076138388"/>
            <p14:sldId id="2076138389"/>
            <p14:sldId id="2076138390"/>
            <p14:sldId id="2076138391"/>
            <p14:sldId id="2076138392"/>
            <p14:sldId id="2076138393"/>
            <p14:sldId id="2076138394"/>
            <p14:sldId id="2076138395"/>
            <p14:sldId id="2076138396"/>
            <p14:sldId id="2076138397"/>
            <p14:sldId id="2076138398"/>
            <p14:sldId id="2076138399"/>
            <p14:sldId id="2076138400"/>
            <p14:sldId id="207613840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 id="2076138303"/>
            <p14:sldId id="2076138304"/>
            <p14:sldId id="2076138305"/>
            <p14:sldId id="2076138241"/>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C2D91"/>
    <a:srgbClr val="B4A0FF"/>
    <a:srgbClr val="D2D2D2"/>
    <a:srgbClr val="313131"/>
    <a:srgbClr val="F2F2F2"/>
    <a:srgbClr val="FFF100"/>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588" y="102"/>
      </p:cViewPr>
      <p:guideLst>
        <p:guide orient="horz" pos="2808"/>
        <p:guide pos="840"/>
        <p:guide orient="horz" pos="696"/>
        <p:guide pos="39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128"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2/23/2021 4:24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a:solidFill>
                <a:schemeClr val="tx1"/>
              </a:solidFill>
              <a:effectLst/>
              <a:latin typeface="+mn-lt"/>
              <a:ea typeface="+mn-ea"/>
              <a:cs typeface="+mn-cs"/>
            </a:endParaRPr>
          </a:p>
          <a:p>
            <a:pPr marL="285695" indent="-285695">
              <a:buFont typeface="Arial" panose="020B0604020202020204" pitchFamily="34" charset="0"/>
              <a:buChar char="•"/>
            </a:pPr>
            <a:endParaRPr lang="en-US" sz="1100">
              <a:latin typeface="+mn-lt"/>
            </a:endParaRPr>
          </a:p>
          <a:p>
            <a:r>
              <a:rPr lang="en-US" sz="1200" b="1">
                <a:latin typeface="+mn-lt"/>
              </a:rPr>
              <a:t>READ_COMMITTED_SNAPSHOT </a:t>
            </a:r>
          </a:p>
          <a:p>
            <a:r>
              <a:rPr lang="en-US" sz="1200" b="1">
                <a:latin typeface="+mn-lt"/>
              </a:rPr>
              <a:t>OFF</a:t>
            </a:r>
            <a:r>
              <a:rPr lang="en-US" sz="1200">
                <a:latin typeface="+mn-lt"/>
              </a:rPr>
              <a:t> (Default) – Uses shared locks to prevent other transactions from modifying rows while running a read operation</a:t>
            </a:r>
          </a:p>
          <a:p>
            <a:r>
              <a:rPr lang="en-US" sz="1200" b="1">
                <a:latin typeface="+mn-lt"/>
              </a:rPr>
              <a:t>ON</a:t>
            </a:r>
            <a:r>
              <a:rPr lang="en-US" sz="120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a:t>SELECT 1/0</a:t>
            </a:r>
            <a:r>
              <a:rPr lang="en-US" sz="1200" b="0" i="0" kern="120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6437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security baseline for Azure Synapse Analytics - Azure Synapse Analytics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364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https://docs.microsoft.com/en-us/azure/synapse-analytics/security-baseline</a:t>
            </a:r>
            <a:r>
              <a:rPr lang="en-US"/>
              <a:t> for more details on the security baseline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890220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Hash distributed</a:t>
            </a:r>
          </a:p>
          <a:p>
            <a:r>
              <a:rPr lang="en-US" sz="1200" b="0" i="0" kern="120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a:solidFill>
                  <a:schemeClr val="tx1"/>
                </a:solidFill>
                <a:effectLst/>
                <a:latin typeface="+mn-lt"/>
                <a:ea typeface="+mn-ea"/>
                <a:cs typeface="+mn-cs"/>
                <a:hlinkClick r:id="rId3"/>
              </a:rPr>
              <a:t>distribution</a:t>
            </a:r>
            <a:r>
              <a:rPr lang="en-US" sz="1200" b="0" i="0" kern="1200">
                <a:solidFill>
                  <a:schemeClr val="tx1"/>
                </a:solidFill>
                <a:effectLst/>
                <a:latin typeface="+mn-lt"/>
                <a:ea typeface="+mn-ea"/>
                <a:cs typeface="+mn-cs"/>
              </a:rPr>
              <a:t>.</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Round-robin distributed</a:t>
            </a:r>
          </a:p>
          <a:p>
            <a:r>
              <a:rPr lang="en-US" sz="1200" b="0" i="0"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Replicated Tables</a:t>
            </a:r>
          </a:p>
          <a:p>
            <a:r>
              <a:rPr lang="en-US" sz="1200" b="0" i="0"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a:solidFill>
                  <a:schemeClr val="tx1"/>
                </a:solidFill>
                <a:effectLst/>
                <a:latin typeface="+mn-lt"/>
                <a:ea typeface="+mn-ea"/>
                <a:cs typeface="+mn-cs"/>
                <a:hlinkClick r:id="rId4"/>
              </a:rPr>
              <a:t>DBCC PDW_SHOWSPACEUSED</a:t>
            </a:r>
            <a:r>
              <a:rPr lang="en-US" sz="1200" b="0" i="0" kern="1200">
                <a:solidFill>
                  <a:schemeClr val="tx1"/>
                </a:solidFill>
                <a:effectLst/>
                <a:latin typeface="+mn-lt"/>
                <a:ea typeface="+mn-ea"/>
                <a:cs typeface="+mn-cs"/>
              </a:rPr>
              <a:t> command: DBCC PDW_SHOWSPACEUSED('</a:t>
            </a:r>
            <a:r>
              <a:rPr lang="en-US" sz="1200" b="0" i="0" kern="1200" err="1">
                <a:solidFill>
                  <a:schemeClr val="tx1"/>
                </a:solidFill>
                <a:effectLst/>
                <a:latin typeface="+mn-lt"/>
                <a:ea typeface="+mn-ea"/>
                <a:cs typeface="+mn-cs"/>
              </a:rPr>
              <a:t>ReplTableCandidate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err="1">
                <a:solidFill>
                  <a:schemeClr val="tx1"/>
                </a:solidFill>
                <a:effectLst/>
                <a:latin typeface="+mn-lt"/>
                <a:ea typeface="+mn-ea"/>
                <a:cs typeface="+mn-cs"/>
                <a:hlinkClick r:id="rId5"/>
              </a:rPr>
              <a:t>sys.dm_pdw_request_steps</a:t>
            </a:r>
            <a:r>
              <a:rPr lang="en-US" sz="1200" b="0" i="0" kern="1200">
                <a:solidFill>
                  <a:schemeClr val="tx1"/>
                </a:solidFill>
                <a:effectLst/>
                <a:latin typeface="+mn-lt"/>
                <a:ea typeface="+mn-ea"/>
                <a:cs typeface="+mn-cs"/>
              </a:rPr>
              <a:t>. The </a:t>
            </a:r>
            <a:r>
              <a:rPr lang="en-US" sz="1200" b="0" i="0" kern="1200" err="1">
                <a:solidFill>
                  <a:schemeClr val="tx1"/>
                </a:solidFill>
                <a:effectLst/>
                <a:latin typeface="+mn-lt"/>
                <a:ea typeface="+mn-ea"/>
                <a:cs typeface="+mn-cs"/>
              </a:rPr>
              <a:t>BroadcastMoveOperation</a:t>
            </a:r>
            <a:r>
              <a:rPr lang="en-US" sz="1200" b="0" i="0" kern="1200">
                <a:solidFill>
                  <a:schemeClr val="tx1"/>
                </a:solidFill>
                <a:effectLst/>
                <a:latin typeface="+mn-lt"/>
                <a:ea typeface="+mn-ea"/>
                <a:cs typeface="+mn-cs"/>
              </a:rPr>
              <a:t> is the typical data movement operation that can be eliminated by using a replicated table.</a:t>
            </a:r>
          </a:p>
          <a:p>
            <a:endParaRPr lang="en-US" sz="1200" b="0"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Check this article to learn how to create private </a:t>
            </a:r>
            <a:r>
              <a:rPr lang="en-US" err="1"/>
              <a:t>endpoins</a:t>
            </a:r>
            <a:r>
              <a:rPr lang="en-US"/>
              <a:t> to your Azure 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Synapse RBAC roles - Azure Synapse Analytics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97</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98</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2/23/2021 4:24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2/23/2021 4:24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2/23/2021 4:24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2/23/2021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53543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29" r:id="rId40"/>
    <p:sldLayoutId id="2147483733" r:id="rId41"/>
    <p:sldLayoutId id="2147483734"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67.xml"/><Relationship Id="rId1" Type="http://schemas.openxmlformats.org/officeDocument/2006/relationships/slideLayout" Target="../slideLayouts/slideLayout66.xml"/><Relationship Id="rId6" Type="http://schemas.openxmlformats.org/officeDocument/2006/relationships/image" Target="../media/image137.emf"/><Relationship Id="rId11" Type="http://schemas.openxmlformats.org/officeDocument/2006/relationships/image" Target="../media/image91.svg"/><Relationship Id="rId5" Type="http://schemas.openxmlformats.org/officeDocument/2006/relationships/image" Target="../media/image136.emf"/><Relationship Id="rId10" Type="http://schemas.openxmlformats.org/officeDocument/2006/relationships/image" Target="../media/image68.png"/><Relationship Id="rId4" Type="http://schemas.openxmlformats.org/officeDocument/2006/relationships/image" Target="../media/image135.emf"/><Relationship Id="rId9" Type="http://schemas.openxmlformats.org/officeDocument/2006/relationships/image" Target="../media/image140.emf"/></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1.svg"/><Relationship Id="rId2" Type="http://schemas.openxmlformats.org/officeDocument/2006/relationships/notesSlide" Target="../notesSlides/notesSlide68.xml"/><Relationship Id="rId1" Type="http://schemas.openxmlformats.org/officeDocument/2006/relationships/slideLayout" Target="../slideLayouts/slideLayout66.xml"/><Relationship Id="rId6" Type="http://schemas.openxmlformats.org/officeDocument/2006/relationships/image" Target="../media/image68.png"/><Relationship Id="rId5" Type="http://schemas.openxmlformats.org/officeDocument/2006/relationships/image" Target="../media/image143.svg"/><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78.xml"/><Relationship Id="rId1" Type="http://schemas.openxmlformats.org/officeDocument/2006/relationships/slideLayout" Target="../slideLayouts/slideLayout66.xml"/><Relationship Id="rId5" Type="http://schemas.openxmlformats.org/officeDocument/2006/relationships/image" Target="../media/image150.emf"/><Relationship Id="rId4" Type="http://schemas.openxmlformats.org/officeDocument/2006/relationships/image" Target="../media/image90.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56.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2.xml"/><Relationship Id="rId1" Type="http://schemas.openxmlformats.org/officeDocument/2006/relationships/tags" Target="../tags/tag51.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6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5.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6.xml"/><Relationship Id="rId5" Type="http://schemas.openxmlformats.org/officeDocument/2006/relationships/image" Target="../media/image76.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9.svg"/><Relationship Id="rId9" Type="http://schemas.openxmlformats.org/officeDocument/2006/relationships/image" Target="../media/image87.sv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emf"/><Relationship Id="rId7"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66.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svg"/><Relationship Id="rId10"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94.sv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8.png"/><Relationship Id="rId7"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68.xml"/><Relationship Id="rId6" Type="http://schemas.openxmlformats.org/officeDocument/2006/relationships/image" Target="../media/image101.png"/><Relationship Id="rId5" Type="http://schemas.microsoft.com/office/2017/06/relationships/model3d" Target="../media/model3d1.glb"/><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119.jpe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68.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gif"/><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e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a:solidFill>
                  <a:schemeClr val="bg1"/>
                </a:solidFill>
              </a:rPr>
              <a:t>Welcome to </a:t>
            </a:r>
            <a:br>
              <a:rPr lang="en-US">
                <a:solidFill>
                  <a:schemeClr val="bg1"/>
                </a:solidFill>
              </a:rPr>
            </a:br>
            <a:r>
              <a:rPr lang="en-US">
                <a:solidFill>
                  <a:schemeClr val="bg1"/>
                </a:solidFill>
              </a:rPr>
              <a:t>Azure Synapse Technical Boot Camp</a:t>
            </a:r>
            <a:br>
              <a:rPr lang="en-US">
                <a:solidFill>
                  <a:schemeClr val="bg1"/>
                </a:solidFill>
              </a:rPr>
            </a:br>
            <a:br>
              <a:rPr lang="en-US">
                <a:solidFill>
                  <a:schemeClr val="bg1"/>
                </a:solidFill>
              </a:rPr>
            </a:br>
            <a:r>
              <a:rPr lang="en-US" sz="2000">
                <a:solidFill>
                  <a:schemeClr val="bg1"/>
                </a:solidFill>
              </a:rPr>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22052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161929"/>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1200329"/>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apply security concepts including row level security, object level security, column level security, sensitive data discovery and classification and access controls to a customer scenario.</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54"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4381"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398336"/>
            <a:chOff x="1566956" y="3705679"/>
            <a:chExt cx="7584971" cy="13983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954107"/>
            </a:xfrm>
            <a:prstGeom prst="rect">
              <a:avLst/>
            </a:prstGeom>
            <a:noFill/>
          </p:spPr>
          <p:txBody>
            <a:bodyPr wrap="square">
              <a:spAutoFit/>
            </a:bodyPr>
            <a:lstStyle/>
            <a:p>
              <a:r>
                <a:rPr lang="en-US" sz="1600"/>
                <a:t>Open the </a:t>
              </a:r>
              <a:r>
                <a:rPr lang="en-US" sz="1600" b="1"/>
                <a:t>whiteboard</a:t>
              </a:r>
              <a:r>
                <a:rPr lang="en-US" sz="1600"/>
                <a:t> and as a team </a:t>
              </a:r>
              <a:r>
                <a:rPr lang="en-US" sz="1600">
                  <a:solidFill>
                    <a:srgbClr val="B4A0FF"/>
                  </a:solidFill>
                </a:rPr>
                <a:t>answer the provided challenge questions.</a:t>
              </a:r>
              <a:r>
                <a:rPr lang="en-US" sz="1600"/>
                <a:t> </a:t>
              </a:r>
            </a:p>
            <a:p>
              <a:endParaRPr lang="en-US" sz="800"/>
            </a:p>
            <a:p>
              <a:r>
                <a:rPr lang="en-US" sz="1600"/>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WWI requirements provided in student guide.</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282264052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10040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Security</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6834"/>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0084"/>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articulate several security-related steps that cover an end-to-end security story for Azure Synapse Analytics.</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661893"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50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a:t>
            </a:r>
            <a:r>
              <a:rPr lang="en-US" sz="1600">
                <a:solidFill>
                  <a:srgbClr val="1A1A1A"/>
                </a:solidFill>
                <a:latin typeface="Segoe UI"/>
              </a:rPr>
              <a:t>ingesting and integrating your customer’s data</a:t>
            </a:r>
            <a:r>
              <a:rPr lang="en-US" sz="1600"/>
              <a:t>.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1-3 in the Lab 5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80"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001678416"/>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78242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828366"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a:solidFill>
                  <a:srgbClr val="32145A"/>
                </a:solidFill>
                <a:uFill>
                  <a:solidFill>
                    <a:srgbClr val="000000"/>
                  </a:solidFill>
                </a:uFill>
              </a:rPr>
              <a:t>Closing</a:t>
            </a:r>
            <a:endParaRPr lang="en-US" spc="-20">
              <a:solidFill>
                <a:srgbClr val="32145A"/>
              </a:solidFill>
            </a:endParaRPr>
          </a:p>
        </p:txBody>
      </p:sp>
      <p:sp>
        <p:nvSpPr>
          <p:cNvPr id="8" name="TextBox 7">
            <a:extLst>
              <a:ext uri="{FF2B5EF4-FFF2-40B4-BE49-F238E27FC236}">
                <a16:creationId xmlns:a16="http://schemas.microsoft.com/office/drawing/2014/main" id="{B7933273-438B-4039-8E63-4DB121023217}"/>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a:solidFill>
                  <a:schemeClr val="dk1"/>
                </a:solidFill>
              </a:rPr>
              <a:t>Thank you for your participation in today’s Azure Synapse Technical Boot Camp!</a:t>
            </a: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1653786"/>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49957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653786"/>
          </a:xfrm>
          <a:prstGeom prst="rect">
            <a:avLst/>
          </a:prstGeom>
          <a:noFill/>
        </p:spPr>
        <p:txBody>
          <a:bodyPr wrap="square">
            <a:spAutoFit/>
          </a:bodyPr>
          <a:lstStyle/>
          <a:p>
            <a:pPr>
              <a:lnSpc>
                <a:spcPct val="107000"/>
              </a:lnSpc>
              <a:tabLst>
                <a:tab pos="457200" algn="l"/>
              </a:tabLst>
            </a:pPr>
            <a:r>
              <a:rPr lang="en-US" sz="160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Implement optimization strategizes for the data warehouse using SQL based approached in Azure Synapse Analytics.​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a:effectLst/>
                <a:ea typeface="Calibri" panose="020F0502020204030204" pitchFamily="34" charset="0"/>
                <a:cs typeface="Times New Roman" panose="02020603050405020304" pitchFamily="18" charset="0"/>
              </a:rPr>
              <a:t>Apply security concepts including row level security, object level security, column level security, sensitive data discovery and classification and access controls to a customer scenario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Implement a process to train a machine learning model </a:t>
            </a:r>
          </a:p>
          <a:p>
            <a:pPr marL="742950" lvl="1" indent="-285750">
              <a:lnSpc>
                <a:spcPct val="90000"/>
              </a:lnSpc>
              <a:spcAft>
                <a:spcPts val="588"/>
              </a:spcAft>
              <a:buSzPct val="75000"/>
              <a:buFont typeface="Arial" panose="020B0604020202020204" pitchFamily="34" charset="0"/>
              <a:buChar char="•"/>
            </a:pPr>
            <a:r>
              <a:rPr lang="en-US" sz="1600">
                <a:solidFill>
                  <a:schemeClr val="dk1"/>
                </a:solidFill>
              </a:rPr>
              <a:t>Address scenarios to monitor and manage Azure solutions</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a:t>Columnstore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Materialized Views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Nonclustered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Result-set caching</a:t>
            </a: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78127347"/>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8">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Welcome</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3">
                  <a:txBody>
                    <a:bodyPr/>
                    <a:lstStyle/>
                    <a:p>
                      <a:pPr marL="0" marR="0" algn="l" fontAlgn="ctr">
                        <a:lnSpc>
                          <a:spcPct val="107000"/>
                        </a:lnSpc>
                        <a:spcBef>
                          <a:spcPts val="0"/>
                        </a:spcBef>
                        <a:spcAft>
                          <a:spcPts val="0"/>
                        </a:spcAft>
                      </a:pPr>
                      <a:r>
                        <a:rPr lang="en-US" sz="1000" b="0" i="0" u="none" strike="noStrike">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1</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Data Warehouse Optimization</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1:30-2:25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Security</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2:25-3:15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a:latin typeface="Calibri"/>
                <a:cs typeface="Calibri"/>
              </a:rPr>
              <a:t>Views </a:t>
            </a:r>
            <a:r>
              <a:rPr lang="en-US" spc="-5">
                <a:latin typeface="Calibri"/>
                <a:cs typeface="Calibri"/>
              </a:rPr>
              <a:t>on </a:t>
            </a:r>
            <a:r>
              <a:rPr lang="en-US" spc="-15">
                <a:latin typeface="Calibri"/>
                <a:cs typeface="Calibri"/>
              </a:rPr>
              <a:t>Views </a:t>
            </a:r>
            <a:r>
              <a:rPr lang="en-US" spc="-5">
                <a:latin typeface="Calibri"/>
                <a:cs typeface="Calibri"/>
              </a:rPr>
              <a:t>will </a:t>
            </a:r>
            <a:r>
              <a:rPr lang="en-US" spc="-10">
                <a:latin typeface="Calibri"/>
                <a:cs typeface="Calibri"/>
              </a:rPr>
              <a:t>not support </a:t>
            </a:r>
            <a:r>
              <a:rPr lang="en-US" spc="-15">
                <a:latin typeface="Calibri"/>
                <a:cs typeface="Calibri"/>
              </a:rPr>
              <a:t>performance optimization </a:t>
            </a:r>
            <a:r>
              <a:rPr lang="en-US" spc="-10">
                <a:latin typeface="Calibri"/>
                <a:cs typeface="Calibri"/>
              </a:rPr>
              <a:t>using  </a:t>
            </a:r>
            <a:r>
              <a:rPr lang="en-US" spc="-15">
                <a:latin typeface="Calibri"/>
                <a:cs typeface="Calibri"/>
              </a:rPr>
              <a:t>Materialized Views (more</a:t>
            </a:r>
            <a:r>
              <a:rPr lang="en-US" spc="20">
                <a:latin typeface="Calibri"/>
                <a:cs typeface="Calibri"/>
              </a:rPr>
              <a:t> </a:t>
            </a:r>
            <a:r>
              <a:rPr lang="en-US" spc="-15">
                <a:latin typeface="Calibri"/>
                <a:cs typeface="Calibri"/>
              </a:rPr>
              <a:t>later)</a:t>
            </a:r>
            <a:endParaRPr lang="en-US">
              <a:latin typeface="Calibri"/>
              <a:cs typeface="Calibri"/>
            </a:endParaRPr>
          </a:p>
          <a:p>
            <a:pPr>
              <a:spcBef>
                <a:spcPts val="5"/>
              </a:spcBef>
              <a:buFont typeface="Arial"/>
              <a:buChar char="•"/>
            </a:pPr>
            <a:endParaRPr lang="en-US" sz="3529">
              <a:latin typeface="Calibri"/>
              <a:cs typeface="Calibri"/>
            </a:endParaRPr>
          </a:p>
          <a:p>
            <a:pPr marL="241254" indent="-229191">
              <a:buFont typeface="Arial"/>
              <a:buChar char="•"/>
              <a:tabLst>
                <a:tab pos="241889" algn="l"/>
              </a:tabLst>
            </a:pPr>
            <a:r>
              <a:rPr lang="en-US" spc="-15">
                <a:latin typeface="Calibri"/>
                <a:cs typeface="Calibri"/>
              </a:rPr>
              <a:t>Views </a:t>
            </a:r>
            <a:r>
              <a:rPr lang="en-US" spc="-5">
                <a:latin typeface="Calibri"/>
                <a:cs typeface="Calibri"/>
              </a:rPr>
              <a:t>cannot be</a:t>
            </a:r>
            <a:r>
              <a:rPr lang="en-US" spc="25">
                <a:latin typeface="Calibri"/>
                <a:cs typeface="Calibri"/>
              </a:rPr>
              <a:t> </a:t>
            </a:r>
            <a:r>
              <a:rPr lang="en-US" spc="-15">
                <a:latin typeface="Calibri"/>
                <a:cs typeface="Calibri"/>
              </a:rPr>
              <a:t>distributed</a:t>
            </a:r>
            <a:endParaRPr lang="en-US">
              <a:latin typeface="Calibri"/>
              <a:cs typeface="Calibri"/>
            </a:endParaRPr>
          </a:p>
          <a:p>
            <a:endParaRPr lang="en-US"/>
          </a:p>
        </p:txBody>
      </p:sp>
    </p:spTree>
    <p:extLst>
      <p:ext uri="{BB962C8B-B14F-4D97-AF65-F5344CB8AC3E}">
        <p14:creationId xmlns:p14="http://schemas.microsoft.com/office/powerpoint/2010/main" val="1319563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3384357038"/>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10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Break</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1</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Activity: Data Warehouse Optimization</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141746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1602134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7247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7906"/>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able to </a:t>
            </a:r>
            <a:r>
              <a:rPr lang="en-US" b="1">
                <a:solidFill>
                  <a:srgbClr val="B4A0FF"/>
                </a:solidFill>
              </a:rPr>
              <a:t>better</a:t>
            </a:r>
            <a:r>
              <a:rPr lang="en-US"/>
              <a:t> </a:t>
            </a:r>
            <a:r>
              <a:rPr lang="en-US" b="1">
                <a:solidFill>
                  <a:srgbClr val="B4A0FF"/>
                </a:solidFill>
              </a:rPr>
              <a:t>optimize Data Warehouse query performance within deployed Azure Synapse Analytics solutions</a:t>
            </a:r>
            <a:r>
              <a:rPr lang="en-US">
                <a:solidFill>
                  <a:srgbClr val="B4A0FF"/>
                </a:solidFill>
              </a:rPr>
              <a:t>.</a:t>
            </a: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805170853"/>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bg1"/>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3198626"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1-2 in the Lab 3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Table design</a:t>
            </a:r>
          </a:p>
          <a:p>
            <a:pPr marL="281677" lvl="1" indent="0">
              <a:buNone/>
            </a:pPr>
            <a:r>
              <a:rPr lang="en-US" sz="1765">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Breakout Activity: </a:t>
            </a:r>
            <a:br>
              <a:rPr lang="en-US"/>
            </a:br>
            <a:r>
              <a:rPr lang="en-US">
                <a:solidFill>
                  <a:srgbClr val="737373"/>
                </a:solidFill>
              </a:rPr>
              <a:t>Data Warehouse Optimization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6377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8355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activity, you will better be able to </a:t>
            </a:r>
            <a:r>
              <a:rPr lang="en-US" b="1">
                <a:solidFill>
                  <a:srgbClr val="B4A0FF"/>
                </a:solidFill>
              </a:rPr>
              <a:t>implement optimization strategizes for the data warehouse using SQL based approached in Azure Synapse Analytics.</a:t>
            </a:r>
            <a:endParaRPr lang="en-US"/>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9149"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14217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2137000"/>
            <a:chOff x="1566956" y="3705679"/>
            <a:chExt cx="7584971" cy="2137000"/>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149908"/>
              <a:ext cx="6909673" cy="1692771"/>
            </a:xfrm>
            <a:prstGeom prst="rect">
              <a:avLst/>
            </a:prstGeom>
            <a:noFill/>
          </p:spPr>
          <p:txBody>
            <a:bodyPr wrap="square">
              <a:spAutoFit/>
            </a:bodyPr>
            <a:lstStyle/>
            <a:p>
              <a:r>
                <a:rPr lang="en-US" sz="1600"/>
                <a:t>Choose a “driver” who will open their </a:t>
              </a:r>
              <a:r>
                <a:rPr lang="en-US" sz="1600" b="1"/>
                <a:t>CloudLabs</a:t>
              </a:r>
              <a:r>
                <a:rPr lang="en-US" sz="1600"/>
                <a:t> environment and then </a:t>
              </a:r>
              <a:r>
                <a:rPr lang="en-US" sz="1600">
                  <a:solidFill>
                    <a:srgbClr val="B4A0FF"/>
                  </a:solidFill>
                </a:rPr>
                <a:t>complete the challenges as a team</a:t>
              </a:r>
              <a:r>
                <a:rPr lang="en-US" sz="1600"/>
                <a:t> using the driver’s Azure Synapse Analytics Studio.</a:t>
              </a:r>
            </a:p>
            <a:p>
              <a:endParaRPr lang="en-US" sz="800"/>
            </a:p>
            <a:p>
              <a:r>
                <a:rPr lang="en-US" sz="1600"/>
                <a:t>The challenges cover table and index configuration and query performance optimization. </a:t>
              </a:r>
              <a:r>
                <a:rPr lang="en-US" sz="1600">
                  <a:solidFill>
                    <a:srgbClr val="B4A0FF"/>
                  </a:solidFill>
                </a:rPr>
                <a:t>Team results are collected in the event leaderboard.</a:t>
              </a:r>
            </a:p>
            <a:p>
              <a:endParaRPr lang="en-US" sz="1600"/>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a:t>As a team review the challenges posed and decide how to address them.</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351774"/>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0" name="Table 46">
            <a:extLst>
              <a:ext uri="{FF2B5EF4-FFF2-40B4-BE49-F238E27FC236}">
                <a16:creationId xmlns:a16="http://schemas.microsoft.com/office/drawing/2014/main" id="{31342F60-A4F9-487D-9CC1-7EFEB44B6C3C}"/>
              </a:ext>
            </a:extLst>
          </p:cNvPr>
          <p:cNvGraphicFramePr>
            <a:graphicFrameLocks noGrp="1"/>
          </p:cNvGraphicFramePr>
          <p:nvPr>
            <p:extLst>
              <p:ext uri="{D42A27DB-BD31-4B8C-83A1-F6EECF244321}">
                <p14:modId xmlns:p14="http://schemas.microsoft.com/office/powerpoint/2010/main" val="143525093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solidFill>
                            <a:schemeClr val="tx1"/>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bg1"/>
                          </a:solidFill>
                        </a:rPr>
                        <a:t>Data Warehouse Optimization</a:t>
                      </a:r>
                    </a:p>
                    <a:p>
                      <a:pPr algn="ctr"/>
                      <a:r>
                        <a:rPr lang="en-US" sz="800" b="0">
                          <a:solidFill>
                            <a:schemeClr val="bg1"/>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556001140"/>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3058955"/>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DW Optimization Part 2</a:t>
            </a:r>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a:solidFill>
                  <a:schemeClr val="tx2"/>
                </a:solidFill>
              </a:rPr>
              <a:t>Overview</a:t>
            </a:r>
          </a:p>
          <a:p>
            <a:pPr>
              <a:spcBef>
                <a:spcPts val="600"/>
              </a:spcBef>
            </a:pPr>
            <a:r>
              <a:rPr lang="en-US" sz="1765">
                <a:latin typeface="+mn-lt"/>
              </a:rPr>
              <a:t>A materialized view pre-computes, stores, and maintains its data like a table. </a:t>
            </a:r>
          </a:p>
          <a:p>
            <a:pPr>
              <a:spcBef>
                <a:spcPts val="600"/>
              </a:spcBef>
            </a:pPr>
            <a:r>
              <a:rPr lang="en-US" sz="1765">
                <a:latin typeface="+mn-lt"/>
              </a:rPr>
              <a:t>Materialized views are automatically updated when data in underlying tables are changed. This is a synchronous operation that occurs as soon as the data is changed.</a:t>
            </a:r>
          </a:p>
          <a:p>
            <a:pPr>
              <a:spcBef>
                <a:spcPts val="600"/>
              </a:spcBef>
            </a:pPr>
            <a:r>
              <a:rPr lang="en-US" sz="1765">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a:solidFill>
                  <a:prstClr val="black"/>
                </a:solidFill>
                <a:latin typeface="+mn-lt"/>
              </a:rPr>
              <a:t>Supported aggregations: MAX, MIN, AVG, COUNT, COUNT_BIG, SUM, VAR, STDEV</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a:gradFill>
                  <a:gsLst>
                    <a:gs pos="2917">
                      <a:schemeClr val="tx1"/>
                    </a:gs>
                    <a:gs pos="30000">
                      <a:schemeClr val="tx1"/>
                    </a:gs>
                  </a:gsLst>
                  <a:lin ang="5400000" scaled="0"/>
                </a:gradFill>
              </a:rPr>
              <a:t>Data </a:t>
            </a:r>
            <a:br>
              <a:rPr lang="en-US" sz="1400" b="1">
                <a:gradFill>
                  <a:gsLst>
                    <a:gs pos="2917">
                      <a:schemeClr val="tx1"/>
                    </a:gs>
                    <a:gs pos="30000">
                      <a:schemeClr val="tx1"/>
                    </a:gs>
                  </a:gsLst>
                  <a:lin ang="5400000" scaled="0"/>
                </a:gradFill>
              </a:rPr>
            </a:br>
            <a:r>
              <a:rPr lang="en-US" sz="1400" b="1">
                <a:gradFill>
                  <a:gsLst>
                    <a:gs pos="2917">
                      <a:schemeClr val="tx1"/>
                    </a:gs>
                    <a:gs pos="30000">
                      <a:schemeClr val="tx1"/>
                    </a:gs>
                  </a:gsLst>
                  <a:lin ang="5400000" scaled="0"/>
                </a:gradFill>
              </a:rPr>
              <a:t>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15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Table Group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1358981397"/>
              </p:ext>
            </p:extLst>
          </p:nvPr>
        </p:nvGraphicFramePr>
        <p:xfrm>
          <a:off x="7847156" y="596113"/>
          <a:ext cx="3400108"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2">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Data Warehouse Optimization Part 2</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316354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127378212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a:t>Build Hands-on Lab: </a:t>
            </a:r>
            <a:br>
              <a:rPr lang="en-US"/>
            </a:br>
            <a:r>
              <a:rPr lang="en-US">
                <a:solidFill>
                  <a:srgbClr val="737373"/>
                </a:solidFill>
              </a:rPr>
              <a:t>Data Warehouse Optimization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109425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2098792"/>
            <a:ext cx="1364867"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r>
              <a:rPr lang="en-US"/>
              <a:t>As a result of participating in this lab, you will be better able to </a:t>
            </a:r>
            <a:r>
              <a:rPr lang="en-US" b="1">
                <a:solidFill>
                  <a:srgbClr val="B4A0FF"/>
                </a:solidFill>
              </a:rPr>
              <a:t>optimize the data warehouse table configuration and understand the impact on query performance</a:t>
            </a:r>
            <a:r>
              <a:rPr lang="en-US">
                <a:solidFill>
                  <a:srgbClr val="B4A0FF"/>
                </a:solidFill>
              </a:rPr>
              <a:t>.</a:t>
            </a: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25907"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algn="r"/>
            <a:r>
              <a:rPr lang="en-US" sz="2000">
                <a:gradFill>
                  <a:gsLst>
                    <a:gs pos="2917">
                      <a:schemeClr val="tx1"/>
                    </a:gs>
                    <a:gs pos="30000">
                      <a:schemeClr val="tx1"/>
                    </a:gs>
                  </a:gsLst>
                  <a:lin ang="5400000" scaled="0"/>
                </a:gradFill>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32145A"/>
              </a:solidFill>
              <a:latin typeface="Segoe UI"/>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rgbClr val="434343"/>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algn="ctr"/>
            <a:r>
              <a:rPr lang="en-US" sz="1100">
                <a:gradFill>
                  <a:gsLst>
                    <a:gs pos="2917">
                      <a:schemeClr val="tx1"/>
                    </a:gs>
                    <a:gs pos="30000">
                      <a:schemeClr val="tx1"/>
                    </a:gs>
                  </a:gsLst>
                  <a:lin ang="5400000" scaled="0"/>
                </a:gradFill>
              </a:rPr>
              <a:t>45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gradFill>
                <a:gsLst>
                  <a:gs pos="0">
                    <a:srgbClr val="505050"/>
                  </a:gs>
                  <a:gs pos="100000">
                    <a:srgbClr val="505050"/>
                  </a:gs>
                </a:gsLst>
                <a:lin ang="5400000" scaled="1"/>
              </a:gra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r>
              <a:rPr lang="en-US" sz="1100">
                <a:gradFill>
                  <a:gsLst>
                    <a:gs pos="2917">
                      <a:schemeClr val="tx1"/>
                    </a:gs>
                    <a:gs pos="30000">
                      <a:schemeClr val="tx1"/>
                    </a:gs>
                  </a:gsLst>
                  <a:lin ang="5400000" scaled="0"/>
                </a:gradFill>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r>
              <a:rPr lang="en-US" sz="1600"/>
              <a:t>Login to your </a:t>
            </a:r>
            <a:r>
              <a:rPr lang="en-US" sz="1600" b="1"/>
              <a:t>CloudLabs environment</a:t>
            </a:r>
            <a:r>
              <a:rPr lang="en-US" sz="1600"/>
              <a:t> and </a:t>
            </a:r>
            <a:r>
              <a:rPr lang="en-US" sz="1600">
                <a:solidFill>
                  <a:srgbClr val="B4A0FF"/>
                </a:solidFill>
              </a:rPr>
              <a:t>work through a set of tasks you would typically follow </a:t>
            </a:r>
            <a:r>
              <a:rPr lang="en-US" sz="1600"/>
              <a:t>in work associated with optimizing your customer’s data after you have completed your data ingestion. </a:t>
            </a:r>
          </a:p>
          <a:p>
            <a:endParaRPr lang="en-US" sz="800"/>
          </a:p>
          <a:p>
            <a:r>
              <a:rPr lang="en-US" sz="1600"/>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r>
              <a:rPr lang="en-US" sz="1600"/>
              <a:t>Independently review and complete Exercises 1-5 in the Lab 4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579"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graphicFrame>
        <p:nvGraphicFramePr>
          <p:cNvPr id="5" name="Table 46">
            <a:extLst>
              <a:ext uri="{FF2B5EF4-FFF2-40B4-BE49-F238E27FC236}">
                <a16:creationId xmlns:a16="http://schemas.microsoft.com/office/drawing/2014/main" id="{71366D91-49F9-4A0E-87A7-96D302CBB564}"/>
              </a:ext>
            </a:extLst>
          </p:cNvPr>
          <p:cNvGraphicFramePr>
            <a:graphicFrameLocks noGrp="1"/>
          </p:cNvGraphicFramePr>
          <p:nvPr>
            <p:extLst>
              <p:ext uri="{D42A27DB-BD31-4B8C-83A1-F6EECF244321}">
                <p14:modId xmlns:p14="http://schemas.microsoft.com/office/powerpoint/2010/main" val="245124737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Data Warehouse Optimization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Lab: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Activity: Data Warehouse Optimization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a:solidFill>
                            <a:schemeClr val="tx1">
                              <a:lumMod val="50000"/>
                              <a:lumOff val="50000"/>
                            </a:schemeClr>
                          </a:solidFill>
                        </a:rPr>
                        <a:t>Data Warehouse Optimization</a:t>
                      </a:r>
                    </a:p>
                    <a:p>
                      <a:pPr algn="ctr"/>
                      <a:r>
                        <a:rPr lang="en-US" sz="800" b="0">
                          <a:solidFill>
                            <a:schemeClr val="tx1">
                              <a:lumMod val="50000"/>
                              <a:lumOff val="50000"/>
                            </a:schemeClr>
                          </a:solidFill>
                        </a:rPr>
                        <a:t>Part 2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a:t>Lab: Data Warehouse Optimization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a:t>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Activity: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a:t>Lab: Security</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64476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0E6A5-FD13-4542-B9A0-C43A4049D662}"/>
              </a:ext>
            </a:extLst>
          </p:cNvPr>
          <p:cNvSpPr txBox="1"/>
          <p:nvPr/>
        </p:nvSpPr>
        <p:spPr>
          <a:xfrm>
            <a:off x="584200" y="6479498"/>
            <a:ext cx="11409214" cy="455857"/>
          </a:xfrm>
          <a:prstGeom prst="rect">
            <a:avLst/>
          </a:prstGeom>
          <a:noFill/>
        </p:spPr>
        <p:txBody>
          <a:bodyPr wrap="square" lIns="0" tIns="143428" rIns="0" bIns="143428" rtlCol="0">
            <a:spAutoFit/>
          </a:bodyPr>
          <a:lstStyle/>
          <a:p>
            <a:pPr>
              <a:lnSpc>
                <a:spcPct val="90000"/>
              </a:lnSpc>
              <a:spcAft>
                <a:spcPts val="588"/>
              </a:spcAft>
            </a:pPr>
            <a:r>
              <a:rPr lang="en-US" sz="1100" i="1">
                <a:solidFill>
                  <a:schemeClr val="dk1"/>
                </a:solidFill>
              </a:rPr>
              <a:t>If at </a:t>
            </a:r>
            <a:r>
              <a:rPr lang="en-US" sz="1100" i="1"/>
              <a:t>anytime</a:t>
            </a:r>
            <a:r>
              <a:rPr lang="en-US" sz="1100" i="1">
                <a:solidFill>
                  <a:schemeClr val="dk1"/>
                </a:solidFill>
              </a:rPr>
              <a:t> you require assistance, please send a message to the “Need help – Ask Here” channel in the Microsoft Teams site for this event</a:t>
            </a:r>
            <a:endParaRPr lang="en-US" sz="2000" i="1">
              <a:solidFill>
                <a:schemeClr val="dk1"/>
              </a:solidFill>
            </a:endParaRPr>
          </a:p>
        </p:txBody>
      </p:sp>
      <p:sp>
        <p:nvSpPr>
          <p:cNvPr id="3" name="Title 2">
            <a:extLst>
              <a:ext uri="{FF2B5EF4-FFF2-40B4-BE49-F238E27FC236}">
                <a16:creationId xmlns:a16="http://schemas.microsoft.com/office/drawing/2014/main" id="{D6B25CA4-C71E-464B-A138-28D03416C540}"/>
              </a:ext>
            </a:extLst>
          </p:cNvPr>
          <p:cNvSpPr txBox="1">
            <a:spLocks/>
          </p:cNvSpPr>
          <p:nvPr/>
        </p:nvSpPr>
        <p:spPr>
          <a:xfrm>
            <a:off x="944737" y="112906"/>
            <a:ext cx="5555966" cy="54309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r>
              <a:rPr lang="en-US"/>
              <a:t>Break Time! </a:t>
            </a:r>
          </a:p>
        </p:txBody>
      </p:sp>
      <p:sp>
        <p:nvSpPr>
          <p:cNvPr id="4" name="TextBox 3">
            <a:extLst>
              <a:ext uri="{FF2B5EF4-FFF2-40B4-BE49-F238E27FC236}">
                <a16:creationId xmlns:a16="http://schemas.microsoft.com/office/drawing/2014/main" id="{FE49B643-3473-4AE8-9E9E-B0169B70E497}"/>
              </a:ext>
            </a:extLst>
          </p:cNvPr>
          <p:cNvSpPr txBox="1"/>
          <p:nvPr/>
        </p:nvSpPr>
        <p:spPr>
          <a:xfrm>
            <a:off x="585151" y="880177"/>
            <a:ext cx="4773922"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are at break for the next </a:t>
            </a:r>
            <a:r>
              <a:rPr lang="en-US" sz="1600">
                <a:gradFill>
                  <a:gsLst>
                    <a:gs pos="2917">
                      <a:srgbClr val="1A1A1A"/>
                    </a:gs>
                    <a:gs pos="30000">
                      <a:srgbClr val="1A1A1A"/>
                    </a:gs>
                  </a:gsLst>
                  <a:lin ang="5400000" scaled="0"/>
                </a:gradFill>
                <a:latin typeface="Segoe UI"/>
              </a:rPr>
              <a:t>60</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Please feel free to step away and we will see you back in your </a:t>
            </a: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Main call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break 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graphicFrame>
        <p:nvGraphicFramePr>
          <p:cNvPr id="6" name="Table 11">
            <a:extLst>
              <a:ext uri="{FF2B5EF4-FFF2-40B4-BE49-F238E27FC236}">
                <a16:creationId xmlns:a16="http://schemas.microsoft.com/office/drawing/2014/main" id="{277602E5-4D1C-4A8C-94A3-62D48465F674}"/>
              </a:ext>
            </a:extLst>
          </p:cNvPr>
          <p:cNvGraphicFramePr>
            <a:graphicFrameLocks noGrp="1"/>
          </p:cNvGraphicFramePr>
          <p:nvPr>
            <p:extLst>
              <p:ext uri="{D42A27DB-BD31-4B8C-83A1-F6EECF244321}">
                <p14:modId xmlns:p14="http://schemas.microsoft.com/office/powerpoint/2010/main" val="2356618161"/>
              </p:ext>
            </p:extLst>
          </p:nvPr>
        </p:nvGraphicFramePr>
        <p:xfrm>
          <a:off x="7847155" y="596113"/>
          <a:ext cx="3400107" cy="5672914"/>
        </p:xfrm>
        <a:graphic>
          <a:graphicData uri="http://schemas.openxmlformats.org/drawingml/2006/table">
            <a:tbl>
              <a:tblPr firstRow="1" bandRow="1"/>
              <a:tblGrid>
                <a:gridCol w="1129906">
                  <a:extLst>
                    <a:ext uri="{9D8B030D-6E8A-4147-A177-3AD203B41FA5}">
                      <a16:colId xmlns:a16="http://schemas.microsoft.com/office/drawing/2014/main" val="2309314199"/>
                    </a:ext>
                  </a:extLst>
                </a:gridCol>
                <a:gridCol w="2270201">
                  <a:extLst>
                    <a:ext uri="{9D8B030D-6E8A-4147-A177-3AD203B41FA5}">
                      <a16:colId xmlns:a16="http://schemas.microsoft.com/office/drawing/2014/main" val="4046901895"/>
                    </a:ext>
                  </a:extLst>
                </a:gridCol>
              </a:tblGrid>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791238288"/>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190498420"/>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1452610243"/>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927881426"/>
                  </a:ext>
                </a:extLst>
              </a:tr>
              <a:tr h="436378">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553931019"/>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a:effectLst/>
                        </a:rPr>
                        <a:t>Break</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633297440"/>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extLst>
                  <a:ext uri="{0D108BD9-81ED-4DB2-BD59-A6C34878D82A}">
                    <a16:rowId xmlns:a16="http://schemas.microsoft.com/office/drawing/2014/main" val="3245338612"/>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extLst>
                  <a:ext uri="{0D108BD9-81ED-4DB2-BD59-A6C34878D82A}">
                    <a16:rowId xmlns:a16="http://schemas.microsoft.com/office/drawing/2014/main" val="114060379"/>
                  </a:ext>
                </a:extLst>
              </a:tr>
              <a:tr h="436378">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extLst>
                  <a:ext uri="{0D108BD9-81ED-4DB2-BD59-A6C34878D82A}">
                    <a16:rowId xmlns:a16="http://schemas.microsoft.com/office/drawing/2014/main" val="4063039413"/>
                  </a:ext>
                </a:extLst>
              </a:tr>
              <a:tr h="436378">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D3F5283F-5935-447E-A26D-B2D0739F336E}"/>
              </a:ext>
            </a:extLst>
          </p:cNvPr>
          <p:cNvSpPr>
            <a:spLocks noChangeAspect="1" noEditPoints="1"/>
          </p:cNvSpPr>
          <p:nvPr/>
        </p:nvSpPr>
        <p:spPr bwMode="auto">
          <a:xfrm rot="16200000">
            <a:off x="7390419" y="4034401"/>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clock_10" title="Icon of an hourglass">
            <a:extLst>
              <a:ext uri="{FF2B5EF4-FFF2-40B4-BE49-F238E27FC236}">
                <a16:creationId xmlns:a16="http://schemas.microsoft.com/office/drawing/2014/main" id="{1B1A2CAE-12B4-4214-86C4-8401C1FDDAF0}"/>
              </a:ext>
            </a:extLst>
          </p:cNvPr>
          <p:cNvSpPr>
            <a:spLocks noChangeAspect="1" noEditPoints="1"/>
          </p:cNvSpPr>
          <p:nvPr/>
        </p:nvSpPr>
        <p:spPr bwMode="auto">
          <a:xfrm>
            <a:off x="585348" y="282658"/>
            <a:ext cx="312363" cy="313455"/>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extLst>
      <p:ext uri="{BB962C8B-B14F-4D97-AF65-F5344CB8AC3E}">
        <p14:creationId xmlns:p14="http://schemas.microsoft.com/office/powerpoint/2010/main" val="24928238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a:ln>
                  <a:noFill/>
                </a:ln>
                <a:solidFill>
                  <a:srgbClr val="32145A"/>
                </a:solidFill>
                <a:effectLst/>
                <a:uLnTx/>
                <a:uFillTx/>
                <a:latin typeface="+mj-lt"/>
                <a:ea typeface="+mn-ea"/>
                <a:cs typeface="+mn-cs"/>
              </a:rPr>
              <a:t>Welcome Back!</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728529448"/>
              </p:ext>
            </p:extLst>
          </p:nvPr>
        </p:nvGraphicFramePr>
        <p:xfrm>
          <a:off x="3885204" y="942913"/>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Welcome</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algn="l" fontAlgn="ctr">
                        <a:lnSpc>
                          <a:spcPct val="107000"/>
                        </a:lnSpc>
                        <a:spcBef>
                          <a:spcPts val="0"/>
                        </a:spcBef>
                        <a:spcAft>
                          <a:spcPts val="0"/>
                        </a:spcAft>
                      </a:pPr>
                      <a:r>
                        <a:rPr lang="en-US" sz="800" b="0" i="0" u="none" strike="noStrike">
                          <a:solidFill>
                            <a:schemeClr val="tx1">
                              <a:lumMod val="50000"/>
                              <a:lumOff val="50000"/>
                            </a:schemeClr>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7:05-7:45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1</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9:00-9:30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Activity: Data Warehouse Optimization</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Lab: Data Warehouse Optimization Part 2</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800" b="0" i="0" u="none" strike="noStrike" kern="1200">
                          <a:solidFill>
                            <a:schemeClr val="tx1">
                              <a:lumMod val="50000"/>
                              <a:lumOff val="50000"/>
                            </a:schemeClr>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a:solidFill>
                            <a:schemeClr val="tx1">
                              <a:lumMod val="50000"/>
                              <a:lumOff val="50000"/>
                            </a:schemeClr>
                          </a:solidFill>
                          <a:effectLst/>
                        </a:rPr>
                        <a:t>Break</a:t>
                      </a:r>
                      <a:endParaRPr lang="en-US" sz="8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12:30-13:25</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a:effectLst/>
                        </a:rPr>
                        <a:t>Activity: Security</a:t>
                      </a:r>
                      <a:endParaRPr lang="en-US" sz="1000" b="0" i="0" u="none" strike="noStrike">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13:25-14:15</a:t>
                      </a:r>
                      <a:endParaRPr lang="en-US" sz="1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a:solidFill>
                            <a:schemeClr val="bg1"/>
                          </a:solidFill>
                          <a:effectLst/>
                        </a:rPr>
                        <a:t>Lab: Security</a:t>
                      </a: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14:15-14:20</a:t>
                      </a:r>
                      <a:endParaRPr lang="en-US" sz="11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rPr>
                        <a:t>Closing</a:t>
                      </a:r>
                      <a:endParaRPr lang="en-US" sz="1000" b="0" i="0" u="none" strike="noStrike">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8760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24437727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a:t>The 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a:solidFill>
                            <a:srgbClr val="171717"/>
                          </a:solidFill>
                          <a:latin typeface="Segoe UI" panose="020B0502040204020203" pitchFamily="34" charset="0"/>
                        </a:rPr>
                        <a:t>Network security</a:t>
                      </a:r>
                    </a:p>
                  </a:txBody>
                  <a:tcPr marL="89642" marR="89642" marT="44821" marB="44821"/>
                </a:tc>
                <a:tc>
                  <a:txBody>
                    <a:bodyPr/>
                    <a:lstStyle/>
                    <a:p>
                      <a:r>
                        <a:rPr lang="en-US" sz="1200"/>
                        <a:t>Protect with VNETs</a:t>
                      </a:r>
                    </a:p>
                    <a:p>
                      <a:r>
                        <a:rPr lang="en-US" sz="1200"/>
                        <a:t>Monitor configuration and traffic of VNETs, subnets and network interfaces Use Advanced Threat Protection (ATP) and DDoS Protection, </a:t>
                      </a:r>
                    </a:p>
                    <a:p>
                      <a:r>
                        <a:rPr lang="en-US" sz="1200"/>
                        <a:t>Record network packets, </a:t>
                      </a:r>
                    </a:p>
                    <a:p>
                      <a:r>
                        <a:rPr lang="en-US" sz="120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a:solidFill>
                            <a:schemeClr val="dk1"/>
                          </a:solidFill>
                          <a:latin typeface="+mn-lt"/>
                          <a:ea typeface="+mn-ea"/>
                          <a:cs typeface="+mn-cs"/>
                        </a:rPr>
                        <a:t>Maintain an inventory of administrative accounts</a:t>
                      </a:r>
                    </a:p>
                    <a:p>
                      <a:r>
                        <a:rPr lang="en-US" sz="1200" kern="1200">
                          <a:solidFill>
                            <a:schemeClr val="dk1"/>
                          </a:solidFill>
                          <a:latin typeface="+mn-lt"/>
                          <a:ea typeface="+mn-ea"/>
                          <a:cs typeface="+mn-cs"/>
                        </a:rPr>
                        <a:t>Change default passwords where applicable</a:t>
                      </a:r>
                    </a:p>
                    <a:p>
                      <a:r>
                        <a:rPr lang="en-US" sz="1200" kern="1200">
                          <a:solidFill>
                            <a:schemeClr val="dk1"/>
                          </a:solidFill>
                          <a:latin typeface="+mn-lt"/>
                          <a:ea typeface="+mn-ea"/>
                          <a:cs typeface="+mn-cs"/>
                        </a:rPr>
                        <a:t>Use dedicated administrative accounts, Use AAD single sign-on</a:t>
                      </a:r>
                    </a:p>
                    <a:p>
                      <a:r>
                        <a:rPr lang="en-US" sz="1200" kern="1200">
                          <a:solidFill>
                            <a:schemeClr val="dk1"/>
                          </a:solidFill>
                          <a:latin typeface="+mn-lt"/>
                          <a:ea typeface="+mn-ea"/>
                          <a:cs typeface="+mn-cs"/>
                        </a:rPr>
                        <a:t>Use multi-factor authentication for all AAD-based access</a:t>
                      </a:r>
                    </a:p>
                    <a:p>
                      <a:r>
                        <a:rPr lang="en-US" sz="1200" kern="1200">
                          <a:solidFill>
                            <a:schemeClr val="dk1"/>
                          </a:solidFill>
                          <a:latin typeface="+mn-lt"/>
                          <a:ea typeface="+mn-ea"/>
                          <a:cs typeface="+mn-cs"/>
                        </a:rPr>
                        <a:t>Use a Privileged Access Workstation (PAW) with Multi-Factor Authentication (MFA) configured to log into and configure Azure resources</a:t>
                      </a:r>
                    </a:p>
                    <a:p>
                      <a:r>
                        <a:rPr lang="en-US" sz="1200" kern="120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Vulnerability management</a:t>
                      </a:r>
                      <a:endParaRPr lang="en-US" sz="1600"/>
                    </a:p>
                  </a:txBody>
                  <a:tcPr marL="89642" marR="89642" marT="44821" marB="44821"/>
                </a:tc>
                <a:tc>
                  <a:txBody>
                    <a:bodyPr/>
                    <a:lstStyle/>
                    <a:p>
                      <a:r>
                        <a:rPr lang="en-US" sz="1200" kern="120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Inventory and asset management</a:t>
                      </a:r>
                      <a:endParaRPr lang="en-US" sz="1600"/>
                    </a:p>
                  </a:txBody>
                  <a:tcPr marL="89642" marR="89642" marT="44821" marB="44821"/>
                </a:tc>
                <a:tc>
                  <a:txBody>
                    <a:bodyPr/>
                    <a:lstStyle/>
                    <a:p>
                      <a:r>
                        <a:rPr lang="en-US" sz="1200" kern="120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a:solidFill>
                            <a:schemeClr val="dk1"/>
                          </a:solidFill>
                          <a:latin typeface="+mn-lt"/>
                          <a:ea typeface="+mn-ea"/>
                          <a:cs typeface="+mn-cs"/>
                        </a:rPr>
                        <a:t>Monitor for unapproved Azure resources (use Azure Policy and Azure Resource Graph)</a:t>
                      </a:r>
                    </a:p>
                    <a:p>
                      <a:r>
                        <a:rPr lang="en-US" sz="1200" kern="1200">
                          <a:solidFill>
                            <a:schemeClr val="dk1"/>
                          </a:solidFill>
                          <a:latin typeface="+mn-lt"/>
                          <a:ea typeface="+mn-ea"/>
                          <a:cs typeface="+mn-cs"/>
                        </a:rPr>
                        <a:t>Use only approved Azure services</a:t>
                      </a:r>
                    </a:p>
                    <a:p>
                      <a:r>
                        <a:rPr lang="en-US" sz="1200" kern="120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Secure configuration</a:t>
                      </a:r>
                      <a:endParaRPr lang="en-US" sz="1600"/>
                    </a:p>
                  </a:txBody>
                  <a:tcPr marL="89642" marR="89642" marT="44821" marB="44821"/>
                </a:tc>
                <a:tc>
                  <a:txBody>
                    <a:bodyPr/>
                    <a:lstStyle/>
                    <a:p>
                      <a:r>
                        <a:rPr lang="en-US" sz="1200" kern="1200">
                          <a:solidFill>
                            <a:schemeClr val="dk1"/>
                          </a:solidFill>
                          <a:latin typeface="+mn-lt"/>
                          <a:ea typeface="+mn-ea"/>
                          <a:cs typeface="+mn-cs"/>
                        </a:rPr>
                        <a:t>Use Azure Policy aliases in the "</a:t>
                      </a:r>
                      <a:r>
                        <a:rPr lang="en-US" sz="1200" kern="1200" err="1">
                          <a:solidFill>
                            <a:schemeClr val="dk1"/>
                          </a:solidFill>
                          <a:latin typeface="+mn-lt"/>
                          <a:ea typeface="+mn-ea"/>
                          <a:cs typeface="+mn-cs"/>
                        </a:rPr>
                        <a:t>Microsoft.Sql</a:t>
                      </a:r>
                      <a:r>
                        <a:rPr lang="en-US" sz="1200" kern="120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a:solidFill>
                            <a:schemeClr val="dk1"/>
                          </a:solidFill>
                          <a:latin typeface="+mn-lt"/>
                          <a:ea typeface="+mn-ea"/>
                          <a:cs typeface="+mn-cs"/>
                        </a:rPr>
                        <a:t>If using custom Azure Policy definitions, use Azure DevOps or Azure Repos to securely store and manage your code.</a:t>
                      </a:r>
                    </a:p>
                    <a:p>
                      <a:r>
                        <a:rPr lang="en-US" sz="1200" kern="1200">
                          <a:solidFill>
                            <a:schemeClr val="dk1"/>
                          </a:solidFill>
                          <a:latin typeface="+mn-lt"/>
                          <a:ea typeface="+mn-ea"/>
                          <a:cs typeface="+mn-cs"/>
                        </a:rPr>
                        <a:t>Implement automated configuration monitoring for Azure resources ( Azure Security Center)</a:t>
                      </a:r>
                    </a:p>
                    <a:p>
                      <a:r>
                        <a:rPr lang="en-US" sz="1200" kern="1200">
                          <a:solidFill>
                            <a:schemeClr val="dk1"/>
                          </a:solidFill>
                          <a:latin typeface="+mn-lt"/>
                          <a:ea typeface="+mn-ea"/>
                          <a:cs typeface="+mn-cs"/>
                        </a:rPr>
                        <a:t>Manage Azure secrets </a:t>
                      </a:r>
                      <a:r>
                        <a:rPr lang="en-US" sz="1200" kern="1200" err="1">
                          <a:solidFill>
                            <a:schemeClr val="dk1"/>
                          </a:solidFill>
                          <a:latin typeface="+mn-lt"/>
                          <a:ea typeface="+mn-ea"/>
                          <a:cs typeface="+mn-cs"/>
                        </a:rPr>
                        <a:t>securely:TDE</a:t>
                      </a:r>
                      <a:r>
                        <a:rPr lang="en-US" sz="1200" kern="120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a:t>Security Baseline for Synapse Analytics</a:t>
            </a:r>
            <a:endParaRPr spc="-4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Malware defense</a:t>
                      </a:r>
                      <a:endParaRPr lang="en-US" sz="1600"/>
                    </a:p>
                  </a:txBody>
                  <a:tcPr marL="89642" marR="89642" marT="44821" marB="44821"/>
                </a:tc>
                <a:tc>
                  <a:txBody>
                    <a:bodyPr/>
                    <a:lstStyle/>
                    <a:p>
                      <a:r>
                        <a:rPr lang="en-US" sz="1200" kern="120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a:solidFill>
                            <a:srgbClr val="171717"/>
                          </a:solidFill>
                          <a:latin typeface="Segoe UI" panose="020B0502040204020203" pitchFamily="34" charset="0"/>
                        </a:rPr>
                        <a:t>Data recovery</a:t>
                      </a:r>
                      <a:endParaRPr lang="en-US" sz="1600"/>
                    </a:p>
                  </a:txBody>
                  <a:tcPr marL="89642" marR="89642" marT="44821" marB="44821"/>
                </a:tc>
                <a:tc>
                  <a:txBody>
                    <a:bodyPr/>
                    <a:lstStyle/>
                    <a:p>
                      <a:r>
                        <a:rPr lang="en-US" sz="1200" kern="120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a:solidFill>
                            <a:schemeClr val="dk1"/>
                          </a:solidFill>
                          <a:latin typeface="+mn-lt"/>
                          <a:ea typeface="+mn-ea"/>
                          <a:cs typeface="+mn-cs"/>
                        </a:rPr>
                        <a:t>Periodically test your restore points to ensure your snapshots are valid. </a:t>
                      </a:r>
                    </a:p>
                    <a:p>
                      <a:r>
                        <a:rPr lang="en-US" sz="1200" kern="120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a:t>Security in Azure Synapse Analytics</a:t>
            </a:r>
            <a:endParaRPr lang="en-US"/>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a:solidFill>
                  <a:schemeClr val="tx1"/>
                </a:solidFill>
                <a:ea typeface="Segoe UI" pitchFamily="34" charset="0"/>
                <a:cs typeface="Segoe UI" pitchFamily="34" charset="0"/>
              </a:rPr>
              <a:t>On-Premise </a:t>
            </a:r>
            <a:r>
              <a:rPr lang="en-US" sz="1961" b="1" err="1">
                <a:solidFill>
                  <a:schemeClr val="tx1"/>
                </a:solidFill>
                <a:ea typeface="Segoe UI" pitchFamily="34" charset="0"/>
                <a:cs typeface="Segoe UI" pitchFamily="34" charset="0"/>
              </a:rPr>
              <a:t>VNet</a:t>
            </a:r>
            <a:endParaRPr lang="en-US" sz="1961" b="1">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1234241" y="1070778"/>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partitionedOrderTable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OrderId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TotalTime>
  <Words>19967</Words>
  <Application>Microsoft Office PowerPoint</Application>
  <PresentationFormat>Widescreen</PresentationFormat>
  <Paragraphs>2805</Paragraphs>
  <Slides>116</Slides>
  <Notes>79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116</vt:i4>
      </vt:variant>
    </vt:vector>
  </HeadingPairs>
  <TitlesOfParts>
    <vt:vector size="131"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2</vt:lpstr>
      <vt:lpstr>PowerPoint Presentation</vt:lpstr>
      <vt:lpstr>DW Optimization</vt:lpstr>
      <vt:lpstr>Agenda</vt:lpstr>
      <vt:lpstr>Azure Synapse Analytics </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Performance Anti-Patterns</vt:lpstr>
      <vt:lpstr>Too many partitions</vt:lpstr>
      <vt:lpstr>Views on Views</vt:lpstr>
      <vt:lpstr>PowerPoint Presentation</vt:lpstr>
      <vt:lpstr>PowerPoint Presentation</vt:lpstr>
      <vt:lpstr>Build Hands-on Lab:  Data Warehouse Optimization Part 1</vt:lpstr>
      <vt:lpstr>Breakout Activity:  Data Warehouse Optimization</vt:lpstr>
      <vt:lpstr>PowerPoint Presentation</vt:lpstr>
      <vt:lpstr>DW Optimization Part 2</vt:lpstr>
      <vt:lpstr>Question…</vt:lpstr>
      <vt:lpstr>Agenda</vt:lpstr>
      <vt:lpstr>Performance Patterns</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Build Hands-on Lab:  Data Warehouse Optimization Part 2</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Security in Azure Synapse Analytics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Managed VNets in the Synapse Workspace</vt:lpstr>
      <vt:lpstr>Connecting to Synapse from On-Premise</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Breakout Activity:  Security</vt:lpstr>
      <vt:lpstr>Build Hands-on Lab:  Security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4</cp:revision>
  <dcterms:created xsi:type="dcterms:W3CDTF">2020-05-01T23:34:12Z</dcterms:created>
  <dcterms:modified xsi:type="dcterms:W3CDTF">2021-02-23T16:30:31Z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